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5" d="100"/>
          <a:sy n="35" d="100"/>
        </p:scale>
        <p:origin x="-152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D5C0C-CF91-3246-ADA0-2B6A89D3E9F3}" type="datetimeFigureOut">
              <a:rPr lang="en-US" smtClean="0"/>
              <a:t>2/5/16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A712D-953C-5246-92BC-90BD6DE89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64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327. </a:t>
            </a:r>
            <a:r>
              <a:rPr lang="en-US" b="1" i="1" dirty="0" err="1" smtClean="0"/>
              <a:t>Petroselinum</a:t>
            </a:r>
            <a:r>
              <a:rPr lang="en-US" b="1" i="1" dirty="0" smtClean="0"/>
              <a:t> </a:t>
            </a:r>
            <a:r>
              <a:rPr lang="en-US" b="1" i="1" dirty="0" err="1" smtClean="0"/>
              <a:t>crusoum</a:t>
            </a:r>
            <a:r>
              <a:rPr lang="en-US" b="1" i="1" dirty="0" smtClean="0"/>
              <a:t> </a:t>
            </a:r>
            <a:r>
              <a:rPr lang="en-US" b="1" i="0" dirty="0" smtClean="0"/>
              <a:t>(Mill.) Fuss. </a:t>
            </a:r>
            <a:r>
              <a:rPr lang="en-US" b="1" i="1" dirty="0" smtClean="0"/>
              <a:t>  </a:t>
            </a:r>
            <a:r>
              <a:rPr lang="en-US" dirty="0" smtClean="0"/>
              <a:t>Parsley.</a:t>
            </a:r>
            <a:r>
              <a:rPr lang="en-US" baseline="0" dirty="0" smtClean="0"/>
              <a:t>  L</a:t>
            </a:r>
            <a:r>
              <a:rPr lang="en-US" dirty="0" smtClean="0"/>
              <a:t>eaf surface, 4X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46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328. Parsley.</a:t>
            </a:r>
            <a:r>
              <a:rPr lang="en-US" baseline="0" dirty="0" smtClean="0"/>
              <a:t>  Puzzle-like e</a:t>
            </a:r>
            <a:r>
              <a:rPr lang="en-US" dirty="0" smtClean="0"/>
              <a:t>pidermal</a:t>
            </a:r>
            <a:r>
              <a:rPr lang="en-US" baseline="0" dirty="0" smtClean="0"/>
              <a:t> cells</a:t>
            </a:r>
            <a:r>
              <a:rPr lang="en-US" dirty="0" smtClean="0"/>
              <a:t> with numerous </a:t>
            </a:r>
            <a:r>
              <a:rPr lang="en-US" dirty="0" err="1" smtClean="0"/>
              <a:t>stomates</a:t>
            </a:r>
            <a:r>
              <a:rPr lang="en-US" dirty="0" smtClean="0"/>
              <a:t> (arrows), 10X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03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329. Parsley.</a:t>
            </a:r>
            <a:r>
              <a:rPr lang="en-US" baseline="0" dirty="0" smtClean="0"/>
              <a:t>  Leaf stained with </a:t>
            </a:r>
            <a:r>
              <a:rPr lang="en-US" baseline="0" dirty="0" err="1" smtClean="0"/>
              <a:t>safranin</a:t>
            </a:r>
            <a:r>
              <a:rPr lang="en-US" baseline="0" dirty="0" smtClean="0"/>
              <a:t> showing photosynthetic parenchyma (left), vascular cells in a vein (central) and epidermal cells with stomata (right), 10X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57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330. Parsley.</a:t>
            </a:r>
            <a:r>
              <a:rPr lang="en-US" baseline="0" dirty="0" smtClean="0"/>
              <a:t>  E</a:t>
            </a:r>
            <a:r>
              <a:rPr lang="en-US" dirty="0" smtClean="0"/>
              <a:t>pidermis with </a:t>
            </a:r>
            <a:r>
              <a:rPr lang="en-US" dirty="0" err="1" smtClean="0"/>
              <a:t>stomates</a:t>
            </a:r>
            <a:r>
              <a:rPr lang="en-US" dirty="0" smtClean="0"/>
              <a:t> (arrows), stained with </a:t>
            </a:r>
            <a:r>
              <a:rPr lang="en-US" dirty="0" err="1" smtClean="0"/>
              <a:t>safranin</a:t>
            </a:r>
            <a:r>
              <a:rPr lang="en-US" dirty="0" smtClean="0"/>
              <a:t>, 25X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45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331. Parsley.</a:t>
            </a:r>
            <a:r>
              <a:rPr lang="en-US" baseline="0" dirty="0" smtClean="0"/>
              <a:t>  E</a:t>
            </a:r>
            <a:r>
              <a:rPr lang="en-US" dirty="0" smtClean="0"/>
              <a:t>pidermis region lacking </a:t>
            </a:r>
            <a:r>
              <a:rPr lang="en-US" dirty="0" err="1" smtClean="0"/>
              <a:t>stomates</a:t>
            </a:r>
            <a:r>
              <a:rPr lang="en-US" dirty="0" smtClean="0"/>
              <a:t>,</a:t>
            </a:r>
            <a:r>
              <a:rPr lang="en-US" baseline="0" dirty="0" smtClean="0"/>
              <a:t> stained with safranin,10X.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95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332. Parsley.</a:t>
            </a:r>
            <a:r>
              <a:rPr lang="en-US" baseline="0" dirty="0" smtClean="0"/>
              <a:t>  E</a:t>
            </a:r>
            <a:r>
              <a:rPr lang="en-US" dirty="0" smtClean="0"/>
              <a:t>pidermal</a:t>
            </a:r>
            <a:r>
              <a:rPr lang="en-US" baseline="0" dirty="0" smtClean="0"/>
              <a:t> cells</a:t>
            </a:r>
            <a:r>
              <a:rPr lang="en-US" dirty="0" smtClean="0"/>
              <a:t> without associated </a:t>
            </a:r>
            <a:r>
              <a:rPr lang="en-US" dirty="0" err="1" smtClean="0"/>
              <a:t>stomates</a:t>
            </a:r>
            <a:r>
              <a:rPr lang="en-US" dirty="0" smtClean="0"/>
              <a:t>, stained with </a:t>
            </a:r>
            <a:r>
              <a:rPr lang="en-US" dirty="0" err="1" smtClean="0"/>
              <a:t>safranin</a:t>
            </a:r>
            <a:r>
              <a:rPr lang="en-US" dirty="0" smtClean="0"/>
              <a:t>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17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333. Parsley.</a:t>
            </a:r>
            <a:r>
              <a:rPr lang="en-US" baseline="0" dirty="0" smtClean="0"/>
              <a:t>  P</a:t>
            </a:r>
            <a:r>
              <a:rPr lang="en-US" dirty="0" smtClean="0"/>
              <a:t>hotosynthetic parenchymal cells, 25X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1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DBC3-E446-374E-83F1-573781ADCEAC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29DE-AF58-0545-B69B-D1E91176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11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DBC3-E446-374E-83F1-573781ADCEAC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29DE-AF58-0545-B69B-D1E91176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8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DBC3-E446-374E-83F1-573781ADCEAC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29DE-AF58-0545-B69B-D1E91176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DBC3-E446-374E-83F1-573781ADCEAC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29DE-AF58-0545-B69B-D1E91176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69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DBC3-E446-374E-83F1-573781ADCEAC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29DE-AF58-0545-B69B-D1E91176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2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DBC3-E446-374E-83F1-573781ADCEAC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29DE-AF58-0545-B69B-D1E91176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63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DBC3-E446-374E-83F1-573781ADCEAC}" type="datetimeFigureOut">
              <a:rPr lang="en-US" smtClean="0"/>
              <a:t>2/5/16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29DE-AF58-0545-B69B-D1E91176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6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DBC3-E446-374E-83F1-573781ADCEAC}" type="datetimeFigureOut">
              <a:rPr lang="en-US" smtClean="0"/>
              <a:t>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29DE-AF58-0545-B69B-D1E91176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80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DBC3-E446-374E-83F1-573781ADCEAC}" type="datetimeFigureOut">
              <a:rPr lang="en-US" smtClean="0"/>
              <a:t>2/5/16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29DE-AF58-0545-B69B-D1E91176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70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DBC3-E446-374E-83F1-573781ADCEAC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29DE-AF58-0545-B69B-D1E91176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98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DBC3-E446-374E-83F1-573781ADCEAC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29DE-AF58-0545-B69B-D1E91176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7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7DBC3-E446-374E-83F1-573781ADCEAC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629DE-AF58-0545-B69B-D1E91176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0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foods  </a:t>
            </a: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 smtClean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Parsley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7102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sley Saff Leaf 4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73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sley epidermis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6455247" y="4087516"/>
            <a:ext cx="0" cy="627279"/>
          </a:xfrm>
          <a:prstGeom prst="line">
            <a:avLst/>
          </a:prstGeom>
          <a:ln w="762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917176" y="2154323"/>
            <a:ext cx="0" cy="627279"/>
          </a:xfrm>
          <a:prstGeom prst="line">
            <a:avLst/>
          </a:prstGeom>
          <a:ln w="762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639459" y="2154323"/>
            <a:ext cx="0" cy="627279"/>
          </a:xfrm>
          <a:prstGeom prst="line">
            <a:avLst/>
          </a:prstGeom>
          <a:ln w="762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217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sley Saff PSN-Rect-Epid 2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37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sley Saff stomates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6948306" y="4640089"/>
            <a:ext cx="0" cy="627279"/>
          </a:xfrm>
          <a:prstGeom prst="line">
            <a:avLst/>
          </a:prstGeom>
          <a:ln w="762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5905412" y="1942158"/>
            <a:ext cx="0" cy="627279"/>
          </a:xfrm>
          <a:prstGeom prst="line">
            <a:avLst/>
          </a:prstGeom>
          <a:ln w="762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416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sley Saff epidermis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0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sley Saff epidermis 25X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74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rsley PSN cells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98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Macintosh PowerPoint</Application>
  <PresentationFormat>On-screen Show (4:3)</PresentationFormat>
  <Paragraphs>22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1</cp:revision>
  <dcterms:created xsi:type="dcterms:W3CDTF">2016-02-05T19:35:11Z</dcterms:created>
  <dcterms:modified xsi:type="dcterms:W3CDTF">2016-02-05T19:35:47Z</dcterms:modified>
</cp:coreProperties>
</file>